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46"/>
  </p:notesMasterIdLst>
  <p:sldIdLst>
    <p:sldId id="256" r:id="rId2"/>
    <p:sldId id="287" r:id="rId3"/>
    <p:sldId id="313" r:id="rId4"/>
    <p:sldId id="288" r:id="rId5"/>
    <p:sldId id="314" r:id="rId6"/>
    <p:sldId id="289" r:id="rId7"/>
    <p:sldId id="315" r:id="rId8"/>
    <p:sldId id="259" r:id="rId9"/>
    <p:sldId id="257" r:id="rId10"/>
    <p:sldId id="258" r:id="rId11"/>
    <p:sldId id="260" r:id="rId12"/>
    <p:sldId id="261" r:id="rId13"/>
    <p:sldId id="299" r:id="rId14"/>
    <p:sldId id="300" r:id="rId15"/>
    <p:sldId id="291" r:id="rId16"/>
    <p:sldId id="301" r:id="rId17"/>
    <p:sldId id="293" r:id="rId18"/>
    <p:sldId id="303" r:id="rId19"/>
    <p:sldId id="302" r:id="rId20"/>
    <p:sldId id="294" r:id="rId21"/>
    <p:sldId id="295" r:id="rId22"/>
    <p:sldId id="304" r:id="rId23"/>
    <p:sldId id="309" r:id="rId24"/>
    <p:sldId id="297" r:id="rId25"/>
    <p:sldId id="296" r:id="rId26"/>
    <p:sldId id="305" r:id="rId27"/>
    <p:sldId id="263" r:id="rId28"/>
    <p:sldId id="310" r:id="rId29"/>
    <p:sldId id="264" r:id="rId30"/>
    <p:sldId id="298" r:id="rId31"/>
    <p:sldId id="267" r:id="rId32"/>
    <p:sldId id="307" r:id="rId33"/>
    <p:sldId id="269" r:id="rId34"/>
    <p:sldId id="271" r:id="rId35"/>
    <p:sldId id="272" r:id="rId36"/>
    <p:sldId id="273" r:id="rId37"/>
    <p:sldId id="274" r:id="rId38"/>
    <p:sldId id="275" r:id="rId39"/>
    <p:sldId id="276" r:id="rId40"/>
    <p:sldId id="277" r:id="rId41"/>
    <p:sldId id="311" r:id="rId42"/>
    <p:sldId id="278" r:id="rId43"/>
    <p:sldId id="283" r:id="rId44"/>
    <p:sldId id="312" r:id="rId45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>
        <p:scale>
          <a:sx n="75" d="100"/>
          <a:sy n="75" d="100"/>
        </p:scale>
        <p:origin x="-1014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C7EAD2B-64A1-4B5A-BEA8-2E06AB398A3F}" type="datetimeFigureOut">
              <a:rPr lang="ar-IQ" smtClean="0"/>
              <a:pPr/>
              <a:t>02/07/1441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9924C04-B918-4B62-B001-E0CEAAA32A39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24C04-B918-4B62-B001-E0CEAAA32A39}" type="slidenum">
              <a:rPr lang="ar-IQ" smtClean="0"/>
              <a:pPr/>
              <a:t>12</a:t>
            </a:fld>
            <a:endParaRPr lang="ar-IQ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24C04-B918-4B62-B001-E0CEAAA32A39}" type="slidenum">
              <a:rPr lang="ar-IQ" smtClean="0"/>
              <a:pPr/>
              <a:t>41</a:t>
            </a:fld>
            <a:endParaRPr lang="ar-IQ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02/07/1441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02/07/1441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02/07/1441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02/07/1441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02/07/1441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02/07/1441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02/07/1441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02/07/1441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02/07/1441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02/07/1441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02/07/1441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02/07/1441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Muscles and </a:t>
            </a:r>
            <a:r>
              <a:rPr lang="en-US" b="1" dirty="0" err="1" smtClean="0">
                <a:solidFill>
                  <a:srgbClr val="002060"/>
                </a:solidFill>
              </a:rPr>
              <a:t>fascial</a:t>
            </a:r>
            <a:r>
              <a:rPr lang="en-US" b="1" dirty="0" smtClean="0">
                <a:solidFill>
                  <a:srgbClr val="002060"/>
                </a:solidFill>
              </a:rPr>
              <a:t> plane of the neck </a:t>
            </a:r>
            <a:endParaRPr lang="ar-IQ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Anterior view of neck muscles </a:t>
            </a:r>
            <a:endParaRPr lang="ar-IQ" sz="3600" b="1" dirty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14987" y="1600200"/>
            <a:ext cx="55140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714356"/>
            <a:ext cx="8229600" cy="5840435"/>
          </a:xfrm>
        </p:spPr>
        <p:txBody>
          <a:bodyPr>
            <a:normAutofit fontScale="92500" lnSpcReduction="20000"/>
          </a:bodyPr>
          <a:lstStyle/>
          <a:p>
            <a:pPr algn="l">
              <a:buNone/>
            </a:pPr>
            <a:r>
              <a:rPr lang="en-US" b="1" dirty="0" smtClean="0">
                <a:solidFill>
                  <a:srgbClr val="0070C0"/>
                </a:solidFill>
              </a:rPr>
              <a:t>PLATYSMA</a:t>
            </a:r>
            <a:endParaRPr lang="ar-IQ" dirty="0" smtClean="0">
              <a:solidFill>
                <a:srgbClr val="0070C0"/>
              </a:solidFill>
            </a:endParaRPr>
          </a:p>
          <a:p>
            <a:pPr algn="l">
              <a:buNone/>
            </a:pPr>
            <a:r>
              <a:rPr lang="en-US" dirty="0" smtClean="0"/>
              <a:t>•</a:t>
            </a:r>
            <a:r>
              <a:rPr lang="en-US" sz="3000" dirty="0" err="1" smtClean="0"/>
              <a:t>Platysma</a:t>
            </a:r>
            <a:r>
              <a:rPr lang="en-US" sz="3000" dirty="0" smtClean="0"/>
              <a:t> is a broad sheet of muscle of varying prominence.</a:t>
            </a:r>
          </a:p>
          <a:p>
            <a:pPr algn="l">
              <a:buNone/>
            </a:pPr>
            <a:r>
              <a:rPr lang="en-US" sz="3000" dirty="0" smtClean="0"/>
              <a:t>•arises from the fascia covering the upper parts of </a:t>
            </a:r>
            <a:r>
              <a:rPr lang="en-US" sz="3000" dirty="0" err="1" smtClean="0"/>
              <a:t>pectoralis</a:t>
            </a:r>
            <a:r>
              <a:rPr lang="en-US" sz="3000" dirty="0" smtClean="0"/>
              <a:t> major and deltoid. </a:t>
            </a:r>
          </a:p>
          <a:p>
            <a:pPr algn="l">
              <a:buNone/>
            </a:pPr>
            <a:r>
              <a:rPr lang="en-US" sz="3000" dirty="0" smtClean="0"/>
              <a:t>•Its fibers cross the clavicle and ascend medially in the side of the neck.</a:t>
            </a:r>
          </a:p>
          <a:p>
            <a:pPr algn="l">
              <a:buNone/>
            </a:pPr>
            <a:r>
              <a:rPr lang="en-US" sz="3000" dirty="0" smtClean="0"/>
              <a:t>•Anterior fibers interlace across the midline with the fibers of the contra lateral muscle, below and behind the </a:t>
            </a:r>
            <a:r>
              <a:rPr lang="en-US" sz="3000" dirty="0" err="1" smtClean="0"/>
              <a:t>symphysis</a:t>
            </a:r>
            <a:r>
              <a:rPr lang="en-US" sz="3000" dirty="0" smtClean="0"/>
              <a:t> </a:t>
            </a:r>
            <a:r>
              <a:rPr lang="en-US" sz="3000" dirty="0" err="1" smtClean="0"/>
              <a:t>menti</a:t>
            </a:r>
            <a:r>
              <a:rPr lang="en-US" sz="3000" dirty="0" smtClean="0"/>
              <a:t>. </a:t>
            </a:r>
          </a:p>
          <a:p>
            <a:pPr algn="l">
              <a:buNone/>
            </a:pPr>
            <a:r>
              <a:rPr lang="en-US" sz="3000" dirty="0" smtClean="0"/>
              <a:t>•Other fibers attach to the lower border of the mandible or to the lower lip or cross the mandible to attach to skin and subcutaneous tissue of the lower face. </a:t>
            </a:r>
          </a:p>
          <a:p>
            <a:pPr algn="l" rtl="0">
              <a:buNone/>
            </a:pP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6000792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dirty="0" smtClean="0">
                <a:solidFill>
                  <a:srgbClr val="C00000"/>
                </a:solidFill>
              </a:rPr>
              <a:t>•</a:t>
            </a:r>
            <a:r>
              <a:rPr lang="en-US" sz="2800" b="1" dirty="0" smtClean="0">
                <a:solidFill>
                  <a:srgbClr val="C00000"/>
                </a:solidFill>
              </a:rPr>
              <a:t>Vascular supply </a:t>
            </a:r>
          </a:p>
          <a:p>
            <a:pPr algn="l">
              <a:buNone/>
            </a:pPr>
            <a:r>
              <a:rPr lang="en-US" sz="2400" dirty="0" smtClean="0"/>
              <a:t>•</a:t>
            </a:r>
            <a:r>
              <a:rPr lang="en-US" sz="2400" dirty="0" err="1" smtClean="0"/>
              <a:t>Platysma</a:t>
            </a:r>
            <a:r>
              <a:rPr lang="en-US" sz="2400" dirty="0" smtClean="0"/>
              <a:t> receives its blood supply from</a:t>
            </a:r>
          </a:p>
          <a:p>
            <a:pPr algn="l">
              <a:buNone/>
            </a:pPr>
            <a:r>
              <a:rPr lang="en-US" sz="2400" dirty="0" smtClean="0"/>
              <a:t>–the </a:t>
            </a:r>
            <a:r>
              <a:rPr lang="en-US" sz="2400" dirty="0" err="1" smtClean="0"/>
              <a:t>submental</a:t>
            </a:r>
            <a:r>
              <a:rPr lang="en-US" sz="2400" dirty="0" smtClean="0"/>
              <a:t> branch of the facial artery </a:t>
            </a:r>
          </a:p>
          <a:p>
            <a:pPr algn="l">
              <a:buNone/>
            </a:pPr>
            <a:r>
              <a:rPr lang="en-US" sz="2400" dirty="0" smtClean="0"/>
              <a:t>–and the </a:t>
            </a:r>
            <a:r>
              <a:rPr lang="en-US" sz="2400" dirty="0" err="1" smtClean="0"/>
              <a:t>suprascapular</a:t>
            </a:r>
            <a:r>
              <a:rPr lang="en-US" sz="2400" dirty="0" smtClean="0"/>
              <a:t> artery from the </a:t>
            </a:r>
            <a:r>
              <a:rPr lang="en-US" sz="2400" dirty="0" err="1" smtClean="0"/>
              <a:t>thyrocervical</a:t>
            </a:r>
            <a:r>
              <a:rPr lang="en-US" sz="2400" dirty="0" smtClean="0"/>
              <a:t> trunk of the </a:t>
            </a:r>
            <a:r>
              <a:rPr lang="en-US" sz="2400" dirty="0" err="1" smtClean="0"/>
              <a:t>subclavian</a:t>
            </a:r>
            <a:r>
              <a:rPr lang="en-US" sz="2400" dirty="0" smtClean="0"/>
              <a:t> artery. </a:t>
            </a:r>
          </a:p>
          <a:p>
            <a:pPr algn="l">
              <a:buNone/>
            </a:pPr>
            <a:r>
              <a:rPr lang="en-US" sz="2800" dirty="0" smtClean="0">
                <a:solidFill>
                  <a:srgbClr val="FFC000"/>
                </a:solidFill>
              </a:rPr>
              <a:t>•</a:t>
            </a:r>
            <a:r>
              <a:rPr lang="en-US" sz="2800" b="1" dirty="0" err="1" smtClean="0">
                <a:solidFill>
                  <a:srgbClr val="FFC000"/>
                </a:solidFill>
              </a:rPr>
              <a:t>Innervation</a:t>
            </a:r>
            <a:r>
              <a:rPr lang="en-US" sz="2800" b="1" dirty="0" smtClean="0">
                <a:solidFill>
                  <a:srgbClr val="FFC000"/>
                </a:solidFill>
              </a:rPr>
              <a:t> </a:t>
            </a:r>
          </a:p>
          <a:p>
            <a:pPr algn="l">
              <a:buNone/>
            </a:pPr>
            <a:r>
              <a:rPr lang="en-US" sz="2400" dirty="0" smtClean="0"/>
              <a:t>-</a:t>
            </a:r>
            <a:r>
              <a:rPr lang="en-US" sz="2400" dirty="0" err="1" smtClean="0"/>
              <a:t>Platysma</a:t>
            </a:r>
            <a:r>
              <a:rPr lang="en-US" sz="2400" dirty="0" smtClean="0"/>
              <a:t> is innervated by the cervical branch of the facial nerve which descends on the deep surface of the muscle close to the angle of the mandible</a:t>
            </a:r>
          </a:p>
          <a:p>
            <a:pPr algn="l">
              <a:buNone/>
            </a:pPr>
            <a:r>
              <a:rPr lang="en-US" sz="2800" b="1" dirty="0" smtClean="0">
                <a:solidFill>
                  <a:srgbClr val="002060"/>
                </a:solidFill>
              </a:rPr>
              <a:t>. Action</a:t>
            </a:r>
          </a:p>
          <a:p>
            <a:pPr algn="l">
              <a:buNone/>
            </a:pPr>
            <a:r>
              <a:rPr lang="en-US" sz="2800" dirty="0" smtClean="0"/>
              <a:t>-</a:t>
            </a:r>
            <a:r>
              <a:rPr lang="en-US" sz="2400" dirty="0" smtClean="0"/>
              <a:t>Contraction diminishes the concavity between the jaw and the side of the neck and produces tense oblique ridges in the skin of the neck.</a:t>
            </a:r>
            <a:endParaRPr lang="ar-IQ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Platysma</a:t>
            </a:r>
            <a:r>
              <a:rPr lang="en-US" dirty="0" smtClean="0"/>
              <a:t> muscle</a:t>
            </a:r>
            <a:endParaRPr lang="ar-IQ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600200"/>
            <a:ext cx="7072361" cy="4900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500174"/>
            <a:ext cx="6143667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35" name="Rectangle 3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>
                <a:solidFill>
                  <a:schemeClr val="accent1">
                    <a:satMod val="150000"/>
                  </a:schemeClr>
                </a:solidFill>
              </a:rPr>
              <a:t>Sternocleidomastoid Muscle</a:t>
            </a:r>
          </a:p>
        </p:txBody>
      </p:sp>
      <p:graphicFrame>
        <p:nvGraphicFramePr>
          <p:cNvPr id="29736" name="Group 40"/>
          <p:cNvGraphicFramePr>
            <a:graphicFrameLocks noGrp="1"/>
          </p:cNvGraphicFramePr>
          <p:nvPr>
            <p:ph idx="1"/>
          </p:nvPr>
        </p:nvGraphicFramePr>
        <p:xfrm>
          <a:off x="381000" y="2149475"/>
          <a:ext cx="8305799" cy="3718560"/>
        </p:xfrm>
        <a:graphic>
          <a:graphicData uri="http://schemas.openxmlformats.org/drawingml/2006/table">
            <a:tbl>
              <a:tblPr/>
              <a:tblGrid>
                <a:gridCol w="2076950"/>
                <a:gridCol w="2074948"/>
                <a:gridCol w="2076951"/>
                <a:gridCol w="2076950"/>
              </a:tblGrid>
              <a:tr h="917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Origin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Insertion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Action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Nerve Supply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41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Two heads: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Sternal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head –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manubrium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sterni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Clavicular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head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- Medial 2/3 of the clavicle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Mastoid process of the of the temporal bone and lateral half of the superior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nuchal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line.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Bilateral: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Flex the neck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Single: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Flex the head and laterally rotate to the opposite side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1. Spinal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accesory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nerve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2.  Anterior primary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rami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of spinal nerves C2 and C3.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7E8274-BB5F-4B00-8D56-7208A6CBE605}" type="slidenum">
              <a:rPr lang="en-US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1507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sternocleidomastoid</a:t>
            </a:r>
            <a:endParaRPr lang="ar-IQ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428736"/>
            <a:ext cx="6429420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>
                <a:solidFill>
                  <a:schemeClr val="accent1">
                    <a:satMod val="150000"/>
                  </a:schemeClr>
                </a:solidFill>
              </a:rPr>
              <a:t>Trapezius Muscle</a:t>
            </a:r>
          </a:p>
        </p:txBody>
      </p:sp>
      <p:graphicFrame>
        <p:nvGraphicFramePr>
          <p:cNvPr id="32819" name="Group 51"/>
          <p:cNvGraphicFramePr>
            <a:graphicFrameLocks noGrp="1"/>
          </p:cNvGraphicFramePr>
          <p:nvPr>
            <p:ph idx="1"/>
          </p:nvPr>
        </p:nvGraphicFramePr>
        <p:xfrm>
          <a:off x="457200" y="1630363"/>
          <a:ext cx="8153400" cy="4998720"/>
        </p:xfrm>
        <a:graphic>
          <a:graphicData uri="http://schemas.openxmlformats.org/drawingml/2006/table">
            <a:tbl>
              <a:tblPr/>
              <a:tblGrid>
                <a:gridCol w="2038841"/>
                <a:gridCol w="2036876"/>
                <a:gridCol w="2038842"/>
                <a:gridCol w="2038841"/>
              </a:tblGrid>
              <a:tr h="839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Origin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Insertion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Action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Nerve Supply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47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External occipital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protruberance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, the medial half of the superior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nuchal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line, the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ligamentum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nuchae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, and the lower cervical and all the thoracic spines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Fibers originating from the head insert into the lateral third of the clavicle, and the remaining fibers insert into the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acromion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process and spine of the scapula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Contract to rotate and elevate the scapula.  Its cervical portion, acting bilaterally, can extend the head and singly, it can rotate the head and face to the opposite side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1.  Spinal accessory nerve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2.  Anterior primary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rami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of the spinal nerves C3 and C4.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843319-1A09-404E-BF7B-A560576B399C}" type="slidenum">
              <a:rPr lang="en-US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6598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Trapezius</a:t>
            </a:r>
            <a:r>
              <a:rPr lang="en-US" dirty="0" smtClean="0"/>
              <a:t> muscle</a:t>
            </a:r>
            <a:endParaRPr lang="ar-IQ" dirty="0"/>
          </a:p>
        </p:txBody>
      </p:sp>
      <p:pic>
        <p:nvPicPr>
          <p:cNvPr id="2050" name="Picture 2" descr="C:\Users\م\Downloads\FullSizeRender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71978" y="1600200"/>
            <a:ext cx="5200043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Trapezius</a:t>
            </a:r>
            <a:r>
              <a:rPr lang="en-US" dirty="0" smtClean="0"/>
              <a:t> muscle</a:t>
            </a:r>
            <a:endParaRPr lang="ar-IQ" dirty="0"/>
          </a:p>
        </p:txBody>
      </p:sp>
      <p:pic>
        <p:nvPicPr>
          <p:cNvPr id="1026" name="Picture 2" descr="C:\Users\م\Downloads\FullSizeRende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1600200"/>
            <a:ext cx="5357850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Structures Palpated in the Midline</a:t>
            </a:r>
            <a:endParaRPr lang="ar-IQ" sz="3600" dirty="0">
              <a:solidFill>
                <a:srgbClr val="0070C0"/>
              </a:solidFill>
            </a:endParaRPr>
          </a:p>
        </p:txBody>
      </p:sp>
      <p:sp>
        <p:nvSpPr>
          <p:cNvPr id="4" name="Rectangle 4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93776" indent="-457200" algn="l" rtl="0">
              <a:lnSpc>
                <a:spcPct val="90000"/>
              </a:lnSpc>
              <a:defRPr/>
            </a:pPr>
            <a:endParaRPr lang="en-US" sz="2000" dirty="0"/>
          </a:p>
          <a:p>
            <a:pPr marL="493776" indent="-457200" algn="l" rtl="0">
              <a:lnSpc>
                <a:spcPct val="90000"/>
              </a:lnSpc>
              <a:defRPr/>
            </a:pPr>
            <a:r>
              <a:rPr lang="en-US" sz="2000" b="1" dirty="0" smtClean="0"/>
              <a:t> </a:t>
            </a:r>
            <a:r>
              <a:rPr lang="en-US" sz="2400" b="1" dirty="0"/>
              <a:t>body of the hyoid </a:t>
            </a:r>
            <a:r>
              <a:rPr lang="en-US" sz="2400" b="1" dirty="0" smtClean="0"/>
              <a:t>bone</a:t>
            </a:r>
          </a:p>
          <a:p>
            <a:pPr marL="493776" indent="-457200" algn="l" rtl="0">
              <a:lnSpc>
                <a:spcPct val="90000"/>
              </a:lnSpc>
              <a:defRPr/>
            </a:pPr>
            <a:endParaRPr lang="en-US" sz="2400" b="1" dirty="0"/>
          </a:p>
          <a:p>
            <a:pPr marL="493776" indent="-457200" algn="l" rtl="0">
              <a:lnSpc>
                <a:spcPct val="90000"/>
              </a:lnSpc>
              <a:defRPr/>
            </a:pPr>
            <a:r>
              <a:rPr lang="en-US" sz="2400" b="1" dirty="0" smtClean="0"/>
              <a:t>thyroid cartilage</a:t>
            </a:r>
          </a:p>
          <a:p>
            <a:pPr marL="493776" indent="-457200" algn="l" rtl="0">
              <a:lnSpc>
                <a:spcPct val="90000"/>
              </a:lnSpc>
              <a:defRPr/>
            </a:pPr>
            <a:endParaRPr lang="en-US" sz="2400" b="1" dirty="0"/>
          </a:p>
          <a:p>
            <a:pPr marL="493776" indent="-457200" algn="l" rtl="0">
              <a:lnSpc>
                <a:spcPct val="90000"/>
              </a:lnSpc>
              <a:defRPr/>
            </a:pPr>
            <a:r>
              <a:rPr lang="en-US" sz="2400" b="1" dirty="0" err="1" smtClean="0"/>
              <a:t>cricoid</a:t>
            </a:r>
            <a:r>
              <a:rPr lang="en-US" sz="2400" b="1" dirty="0" smtClean="0"/>
              <a:t> cartilage</a:t>
            </a:r>
          </a:p>
          <a:p>
            <a:pPr marL="493776" indent="-457200" algn="l" rtl="0">
              <a:lnSpc>
                <a:spcPct val="90000"/>
              </a:lnSpc>
              <a:defRPr/>
            </a:pPr>
            <a:endParaRPr lang="en-US" sz="2400" b="1" dirty="0"/>
          </a:p>
          <a:p>
            <a:pPr marL="493776" indent="-457200" algn="l" rtl="0">
              <a:lnSpc>
                <a:spcPct val="90000"/>
              </a:lnSpc>
              <a:defRPr/>
            </a:pPr>
            <a:r>
              <a:rPr lang="en-US" sz="2400" b="1" dirty="0" smtClean="0"/>
              <a:t>Trachea</a:t>
            </a:r>
          </a:p>
          <a:p>
            <a:pPr marL="493776" indent="-457200" algn="l" rtl="0">
              <a:lnSpc>
                <a:spcPct val="90000"/>
              </a:lnSpc>
              <a:defRPr/>
            </a:pPr>
            <a:endParaRPr lang="en-US" sz="2400" b="1" dirty="0"/>
          </a:p>
          <a:p>
            <a:pPr marL="493776" indent="-457200" algn="l" rtl="0">
              <a:lnSpc>
                <a:spcPct val="90000"/>
              </a:lnSpc>
              <a:defRPr/>
            </a:pPr>
            <a:r>
              <a:rPr lang="en-US" sz="2400" b="1" dirty="0" smtClean="0"/>
              <a:t>isthmus </a:t>
            </a:r>
            <a:r>
              <a:rPr lang="en-US" sz="2400" b="1" dirty="0"/>
              <a:t>of the thyroid </a:t>
            </a:r>
            <a:r>
              <a:rPr lang="en-US" sz="2400" b="1" dirty="0" smtClean="0"/>
              <a:t>gland</a:t>
            </a:r>
          </a:p>
          <a:p>
            <a:pPr marL="493776" indent="-457200" algn="l" rtl="0">
              <a:lnSpc>
                <a:spcPct val="90000"/>
              </a:lnSpc>
              <a:defRPr/>
            </a:pPr>
            <a:endParaRPr lang="en-US" sz="2400" b="1" dirty="0"/>
          </a:p>
          <a:p>
            <a:pPr marL="493776" indent="-457200" algn="l" rtl="0">
              <a:lnSpc>
                <a:spcPct val="90000"/>
              </a:lnSpc>
              <a:defRPr/>
            </a:pPr>
            <a:r>
              <a:rPr lang="en-US" sz="2400" b="1" dirty="0" err="1" smtClean="0"/>
              <a:t>suprasternal</a:t>
            </a:r>
            <a:r>
              <a:rPr lang="en-US" sz="2400" b="1" dirty="0" smtClean="0"/>
              <a:t> </a:t>
            </a:r>
            <a:r>
              <a:rPr lang="en-US" sz="2400" b="1" dirty="0"/>
              <a:t>notc</a:t>
            </a:r>
            <a:r>
              <a:rPr lang="en-US" sz="2400" b="1" dirty="0">
                <a:solidFill>
                  <a:srgbClr val="0070C0"/>
                </a:solidFill>
              </a:rPr>
              <a:t>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z="4000">
                <a:solidFill>
                  <a:srgbClr val="00FF00"/>
                </a:solidFill>
              </a:rPr>
              <a:t>I.  Infrahyoid Muscles</a:t>
            </a:r>
          </a:p>
        </p:txBody>
      </p:sp>
      <p:graphicFrame>
        <p:nvGraphicFramePr>
          <p:cNvPr id="36916" name="Group 52"/>
          <p:cNvGraphicFramePr>
            <a:graphicFrameLocks noGrp="1"/>
          </p:cNvGraphicFramePr>
          <p:nvPr>
            <p:ph idx="1"/>
          </p:nvPr>
        </p:nvGraphicFramePr>
        <p:xfrm>
          <a:off x="381000" y="1600200"/>
          <a:ext cx="8229600" cy="5004816"/>
        </p:xfrm>
        <a:graphic>
          <a:graphicData uri="http://schemas.openxmlformats.org/drawingml/2006/table">
            <a:tbl>
              <a:tblPr/>
              <a:tblGrid>
                <a:gridCol w="1646238"/>
                <a:gridCol w="1646237"/>
                <a:gridCol w="1644650"/>
                <a:gridCol w="1646238"/>
                <a:gridCol w="1646237"/>
              </a:tblGrid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Muscle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Origin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Insertion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Action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Nerve Supply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9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Omohyoid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Inferior belly: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Superior border of the scapula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Superior belly: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Intermediate tendon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Inferior belly: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Intermediate tendon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Superior belly: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Lower border of the body of the hyoid bone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Depresses the hyoid bone and larynx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Ansa cervicalis (APR of C1, C2, C3)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9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Sternohyoid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Manubrium of the sternum, posterior aspect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Lower border of the body of the hyoid bone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Depresses the hyoid bone and larynx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Ansa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cervicalis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(APR of C1, C2, C3)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5567FD-4EC9-490C-8F4C-48A45D5A957E}" type="slidenum">
              <a:rPr lang="en-US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3672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z="4000">
                <a:solidFill>
                  <a:srgbClr val="00FF00"/>
                </a:solidFill>
              </a:rPr>
              <a:t>Infrahyoid Muscles</a:t>
            </a:r>
          </a:p>
        </p:txBody>
      </p:sp>
      <p:graphicFrame>
        <p:nvGraphicFramePr>
          <p:cNvPr id="38956" name="Group 44"/>
          <p:cNvGraphicFramePr>
            <a:graphicFrameLocks noGrp="1"/>
          </p:cNvGraphicFramePr>
          <p:nvPr>
            <p:ph idx="1"/>
          </p:nvPr>
        </p:nvGraphicFramePr>
        <p:xfrm>
          <a:off x="457200" y="1774825"/>
          <a:ext cx="8229600" cy="3778504"/>
        </p:xfrm>
        <a:graphic>
          <a:graphicData uri="http://schemas.openxmlformats.org/drawingml/2006/table">
            <a:tbl>
              <a:tblPr/>
              <a:tblGrid>
                <a:gridCol w="1646238"/>
                <a:gridCol w="1646237"/>
                <a:gridCol w="1644650"/>
                <a:gridCol w="1646238"/>
                <a:gridCol w="1646237"/>
              </a:tblGrid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Muscle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Origin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Insertion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Action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Nerve Supply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9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Sternothyroid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Manubrium of the sternum, posterior aspect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Oblique line of thyroid cartilage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Depresses the larynx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Ansa cervicalis (APR of C1, C2, C3)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9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Thyrohyoid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Oblique line of thyroid cartilage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Body and greater horn of hyoid bone, lower border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Depresses the hyoid bone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Thyrohyoid branch of the hypoglossal nerve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96FADF-EA60-4A54-90E6-E38E2F3821B7}" type="slidenum">
              <a:rPr lang="en-US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6092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Infra-hyoid muscles</a:t>
            </a:r>
            <a:endParaRPr lang="ar-IQ" sz="4000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م\Downloads\FullSizeRender (3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846068"/>
            <a:ext cx="8229600" cy="40342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Infra-hyoid </a:t>
            </a:r>
            <a:r>
              <a:rPr lang="en-US" sz="3600" b="1" dirty="0" smtClean="0">
                <a:solidFill>
                  <a:srgbClr val="002060"/>
                </a:solidFill>
              </a:rPr>
              <a:t>muscles </a:t>
            </a:r>
            <a:endParaRPr lang="ar-IQ" sz="3600" b="1" dirty="0">
              <a:solidFill>
                <a:srgbClr val="002060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85919" y="1600200"/>
            <a:ext cx="535785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>
                <a:solidFill>
                  <a:srgbClr val="FF0000"/>
                </a:solidFill>
              </a:rPr>
              <a:t>Suprahyoid Muscles</a:t>
            </a:r>
          </a:p>
        </p:txBody>
      </p:sp>
      <p:graphicFrame>
        <p:nvGraphicFramePr>
          <p:cNvPr id="43045" name="Group 37"/>
          <p:cNvGraphicFramePr>
            <a:graphicFrameLocks noGrp="1"/>
          </p:cNvGraphicFramePr>
          <p:nvPr>
            <p:ph idx="1"/>
          </p:nvPr>
        </p:nvGraphicFramePr>
        <p:xfrm>
          <a:off x="457200" y="1447800"/>
          <a:ext cx="8229600" cy="5181600"/>
        </p:xfrm>
        <a:graphic>
          <a:graphicData uri="http://schemas.openxmlformats.org/drawingml/2006/table">
            <a:tbl>
              <a:tblPr/>
              <a:tblGrid>
                <a:gridCol w="1646238"/>
                <a:gridCol w="1646237"/>
                <a:gridCol w="1644650"/>
                <a:gridCol w="1646238"/>
                <a:gridCol w="1646237"/>
              </a:tblGrid>
              <a:tr h="876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Muscle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Origin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Insertion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Action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Nerve Supply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2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Mylohyoid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Mylohyoid line on the medial aspect of mandibular body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Median raphe and body of hyoid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Elevates the hyoid bone, base of the tongue, and floor of the mouth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Nerve to mylohyoid muscle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2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Geniohyoid muscle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Inferior border genial tubercle of the mandible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Body of hyoid bone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Elevates hyoid bone, protracts hyoid bone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APR of C1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D304C3-D521-4382-8387-A1EDE196F656}" type="slidenum">
              <a:rPr lang="en-US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0399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>
                <a:solidFill>
                  <a:srgbClr val="FF0000"/>
                </a:solidFill>
              </a:rPr>
              <a:t>II. Suprahyoid Muscles</a:t>
            </a:r>
          </a:p>
        </p:txBody>
      </p:sp>
      <p:graphicFrame>
        <p:nvGraphicFramePr>
          <p:cNvPr id="41053" name="Group 93"/>
          <p:cNvGraphicFramePr>
            <a:graphicFrameLocks noGrp="1"/>
          </p:cNvGraphicFramePr>
          <p:nvPr>
            <p:ph idx="1"/>
          </p:nvPr>
        </p:nvGraphicFramePr>
        <p:xfrm>
          <a:off x="381000" y="1552575"/>
          <a:ext cx="8229600" cy="5076190"/>
        </p:xfrm>
        <a:graphic>
          <a:graphicData uri="http://schemas.openxmlformats.org/drawingml/2006/table">
            <a:tbl>
              <a:tblPr/>
              <a:tblGrid>
                <a:gridCol w="1646238"/>
                <a:gridCol w="1646237"/>
                <a:gridCol w="1644650"/>
                <a:gridCol w="1646238"/>
                <a:gridCol w="1646237"/>
              </a:tblGrid>
              <a:tr h="677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Muscle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Origin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Insertion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Action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Nerve Supply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38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Stylohyoid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Styloid process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Greater horn of hyoid bone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Elevates hyoid bone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Facial nerve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9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Digastric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(Posterior belly)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Digastric notch of the temporal bone at the base of the skull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Intermediate tendon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Raises the hyoid bone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Facial nerve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38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Digastric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(anterior belly)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Intermediate tendon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Digastric fossa of the mandible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Elevates the hyoid bone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Nerve to the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mylohyoid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muscle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3D211B-B36A-4E6F-BC9F-5EABFAEA7A9F}" type="slidenum">
              <a:rPr lang="en-US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9804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050" name="Picture 2" descr="C:\Users\م\Downloads\FullSizeRender (4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09630" y="1600200"/>
            <a:ext cx="6524739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428604"/>
            <a:ext cx="6715172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000100" y="5691156"/>
            <a:ext cx="764386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/>
              <a:t>Muscles that form the floor of the oral cavity, superior view</a:t>
            </a:r>
            <a:endParaRPr lang="ar-IQ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857256"/>
          </a:xfrm>
        </p:spPr>
        <p:txBody>
          <a:bodyPr>
            <a:noAutofit/>
          </a:bodyPr>
          <a:lstStyle/>
          <a:p>
            <a:pPr rtl="0"/>
            <a:r>
              <a:rPr lang="en-US" sz="3200" b="1" dirty="0" smtClean="0">
                <a:solidFill>
                  <a:srgbClr val="002060"/>
                </a:solidFill>
              </a:rPr>
              <a:t>Suprahyoid muscles, lateral and inferior view</a:t>
            </a:r>
            <a:endParaRPr lang="ar-IQ" sz="3200" b="1" dirty="0">
              <a:solidFill>
                <a:srgbClr val="00206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214422"/>
            <a:ext cx="4143404" cy="491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en-US" sz="3100" b="1" dirty="0" smtClean="0"/>
              <a:t>Muscles in the anterior triangle of the </a:t>
            </a:r>
            <a:r>
              <a:rPr lang="en-US" b="1" dirty="0" smtClean="0"/>
              <a:t>neck</a:t>
            </a:r>
            <a:endParaRPr lang="ar-IQ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785794"/>
            <a:ext cx="8786874" cy="5857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م\Downloads\FullSizeRender (6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857232"/>
            <a:ext cx="6643734" cy="52689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Carotid system </a:t>
            </a:r>
            <a:endParaRPr lang="ar-IQ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428736"/>
            <a:ext cx="7572428" cy="4625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Branches of the external carotid artery</a:t>
            </a:r>
            <a:endParaRPr lang="ar-IQ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1071546"/>
            <a:ext cx="9001155" cy="578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م\Downloads\FullSizeRender (2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500042"/>
            <a:ext cx="5572163" cy="6215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Muscles associated with the posterior triangle of the neck</a:t>
            </a:r>
            <a:endParaRPr lang="ar-IQ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071546"/>
            <a:ext cx="9144000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Muscles of the  posterior triangle of the neck </a:t>
            </a:r>
            <a:endParaRPr lang="ar-IQ" sz="3200" b="1" dirty="0">
              <a:solidFill>
                <a:srgbClr val="002060"/>
              </a:solidFill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357299"/>
            <a:ext cx="6205561" cy="4758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Prevertebral</a:t>
            </a:r>
            <a:r>
              <a:rPr lang="en-US" b="1" dirty="0" smtClean="0"/>
              <a:t> and lateral muscles</a:t>
            </a:r>
            <a:endParaRPr lang="ar-IQ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3" y="1214422"/>
            <a:ext cx="8643998" cy="5357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</a:rPr>
              <a:t>Prevertebral</a:t>
            </a:r>
            <a:r>
              <a:rPr lang="en-US" sz="3600" b="1" dirty="0" smtClean="0">
                <a:solidFill>
                  <a:srgbClr val="002060"/>
                </a:solidFill>
              </a:rPr>
              <a:t> and lateral muscles</a:t>
            </a:r>
            <a:endParaRPr lang="ar-IQ" sz="3600" dirty="0">
              <a:solidFill>
                <a:srgbClr val="002060"/>
              </a:solidFill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623" y="1600200"/>
            <a:ext cx="485875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err="1" smtClean="0"/>
              <a:t>Fascial</a:t>
            </a:r>
            <a:r>
              <a:rPr lang="en-US" b="1" dirty="0" smtClean="0"/>
              <a:t> planes of the neck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285860"/>
            <a:ext cx="8229600" cy="4954591"/>
          </a:xfrm>
        </p:spPr>
        <p:txBody>
          <a:bodyPr/>
          <a:lstStyle/>
          <a:p>
            <a:pPr algn="l" rtl="0">
              <a:buNone/>
            </a:pPr>
            <a:endParaRPr lang="ar-IQ" dirty="0" smtClean="0"/>
          </a:p>
          <a:p>
            <a:pPr algn="l" rtl="0">
              <a:buNone/>
            </a:pPr>
            <a:endParaRPr lang="ar-IQ" dirty="0"/>
          </a:p>
        </p:txBody>
      </p:sp>
      <p:sp>
        <p:nvSpPr>
          <p:cNvPr id="4" name="Rectangle 3"/>
          <p:cNvSpPr/>
          <p:nvPr/>
        </p:nvSpPr>
        <p:spPr>
          <a:xfrm>
            <a:off x="500034" y="785794"/>
            <a:ext cx="828680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fascia of the neck has a number of unique features.</a:t>
            </a:r>
          </a:p>
          <a:p>
            <a:pPr algn="l"/>
            <a:r>
              <a:rPr lang="en-US" sz="3200" dirty="0" smtClean="0"/>
              <a:t>•</a:t>
            </a:r>
            <a:r>
              <a:rPr lang="en-US" sz="2800" dirty="0" smtClean="0"/>
              <a:t>The superficial fascia in the neck contains a thin sheet of muscle (the </a:t>
            </a:r>
            <a:r>
              <a:rPr lang="en-US" sz="2800" dirty="0" err="1" smtClean="0"/>
              <a:t>platysma</a:t>
            </a:r>
            <a:r>
              <a:rPr lang="en-US" sz="2800" dirty="0" smtClean="0"/>
              <a:t>), </a:t>
            </a:r>
          </a:p>
          <a:p>
            <a:pPr algn="l"/>
            <a:r>
              <a:rPr lang="en-US" sz="2800" dirty="0" smtClean="0"/>
              <a:t>•</a:t>
            </a:r>
            <a:r>
              <a:rPr lang="en-US" sz="2800" dirty="0" err="1" smtClean="0"/>
              <a:t>Platysma</a:t>
            </a:r>
            <a:r>
              <a:rPr lang="en-US" sz="2800" dirty="0" smtClean="0"/>
              <a:t> begins in the superficial fascia of the thorax, </a:t>
            </a:r>
          </a:p>
          <a:p>
            <a:pPr algn="l"/>
            <a:r>
              <a:rPr lang="en-US" sz="2800" dirty="0" smtClean="0"/>
              <a:t>•runs upwards to attach to the mandible </a:t>
            </a:r>
          </a:p>
          <a:p>
            <a:pPr algn="l"/>
            <a:r>
              <a:rPr lang="en-US" sz="2800" dirty="0" smtClean="0"/>
              <a:t>•and blend with the muscles on the face, </a:t>
            </a:r>
          </a:p>
          <a:p>
            <a:pPr algn="l"/>
            <a:r>
              <a:rPr lang="en-US" sz="2800" dirty="0" smtClean="0"/>
              <a:t>•is innervated by the cervical branch of the facial nerve </a:t>
            </a:r>
            <a:r>
              <a:rPr lang="en-US" sz="2400" dirty="0" smtClean="0"/>
              <a:t>[VII], and is only found in this location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Fascia of neck, transverse view</a:t>
            </a:r>
            <a:endParaRPr lang="ar-IQ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714488"/>
            <a:ext cx="5429287" cy="3939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Structures Palpated </a:t>
            </a:r>
            <a:r>
              <a:rPr lang="en-US" sz="3600" b="1" dirty="0" err="1" smtClean="0">
                <a:solidFill>
                  <a:srgbClr val="0070C0"/>
                </a:solidFill>
              </a:rPr>
              <a:t>Posteriorly</a:t>
            </a:r>
            <a:endParaRPr lang="ar-IQ" sz="36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lnSpc>
                <a:spcPct val="90000"/>
              </a:lnSpc>
            </a:pPr>
            <a:r>
              <a:rPr lang="en-US" dirty="0" smtClean="0"/>
              <a:t> </a:t>
            </a:r>
            <a:r>
              <a:rPr lang="en-US" sz="2800" b="1" dirty="0" err="1" smtClean="0"/>
              <a:t>Inion</a:t>
            </a:r>
            <a:endParaRPr lang="en-US" sz="2800" b="1" dirty="0" smtClean="0"/>
          </a:p>
          <a:p>
            <a:pPr algn="l" rtl="0">
              <a:lnSpc>
                <a:spcPct val="90000"/>
              </a:lnSpc>
            </a:pPr>
            <a:endParaRPr lang="en-US" sz="2800" b="1" dirty="0" smtClean="0"/>
          </a:p>
          <a:p>
            <a:pPr algn="l" rtl="0">
              <a:lnSpc>
                <a:spcPct val="90000"/>
              </a:lnSpc>
            </a:pPr>
            <a:r>
              <a:rPr lang="en-US" sz="2800" b="1" dirty="0" err="1" smtClean="0"/>
              <a:t>Nuchal</a:t>
            </a:r>
            <a:r>
              <a:rPr lang="en-US" sz="2800" b="1" dirty="0" smtClean="0"/>
              <a:t> groove</a:t>
            </a:r>
          </a:p>
          <a:p>
            <a:pPr algn="l" rtl="0">
              <a:lnSpc>
                <a:spcPct val="90000"/>
              </a:lnSpc>
            </a:pPr>
            <a:endParaRPr lang="en-US" sz="2800" b="1" dirty="0" smtClean="0"/>
          </a:p>
          <a:p>
            <a:pPr algn="l" rtl="0">
              <a:lnSpc>
                <a:spcPct val="90000"/>
              </a:lnSpc>
            </a:pPr>
            <a:r>
              <a:rPr lang="en-US" sz="2800" b="1" dirty="0" smtClean="0"/>
              <a:t>Vertebra prominence</a:t>
            </a:r>
          </a:p>
          <a:p>
            <a:pPr algn="l" rtl="0">
              <a:lnSpc>
                <a:spcPct val="90000"/>
              </a:lnSpc>
            </a:pPr>
            <a:endParaRPr lang="en-US" sz="2800" b="1" dirty="0" smtClean="0"/>
          </a:p>
          <a:p>
            <a:pPr algn="l" rtl="0">
              <a:lnSpc>
                <a:spcPct val="90000"/>
              </a:lnSpc>
            </a:pPr>
            <a:r>
              <a:rPr lang="en-US" sz="2800" b="1" dirty="0" err="1" smtClean="0"/>
              <a:t>Ligamentum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nuchae</a:t>
            </a:r>
            <a:r>
              <a:rPr lang="en-US" sz="2800" b="1" dirty="0" smtClean="0"/>
              <a:t> which covers spines of C2 to C6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571612"/>
            <a:ext cx="5905504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357290" y="714356"/>
            <a:ext cx="61436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/>
              <a:t>Fascia of the neck, </a:t>
            </a:r>
            <a:r>
              <a:rPr lang="en-US" sz="2800" b="1" dirty="0" err="1" smtClean="0"/>
              <a:t>sagittal</a:t>
            </a:r>
            <a:r>
              <a:rPr lang="en-US" sz="2800" b="1" dirty="0" smtClean="0"/>
              <a:t> view</a:t>
            </a:r>
            <a:endParaRPr lang="ar-IQ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142984"/>
            <a:ext cx="6643734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715040"/>
          </a:xfrm>
        </p:spPr>
        <p:txBody>
          <a:bodyPr>
            <a:normAutofit fontScale="92500" lnSpcReduction="20000"/>
          </a:bodyPr>
          <a:lstStyle/>
          <a:p>
            <a:pPr algn="l">
              <a:buNone/>
            </a:pPr>
            <a:r>
              <a:rPr lang="ar-IQ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Deep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the superficial fascia</a:t>
            </a:r>
          </a:p>
          <a:p>
            <a:pPr algn="l">
              <a:buNone/>
            </a:pPr>
            <a:r>
              <a:rPr lang="en-US" sz="3000" dirty="0" smtClean="0"/>
              <a:t>•</a:t>
            </a:r>
            <a:r>
              <a:rPr lang="en-US" sz="3000" b="1" dirty="0" smtClean="0"/>
              <a:t>is deep </a:t>
            </a:r>
            <a:r>
              <a:rPr lang="en-US" sz="3000" b="1" dirty="0" smtClean="0"/>
              <a:t>cervical </a:t>
            </a:r>
            <a:r>
              <a:rPr lang="en-US" sz="3000" b="1" dirty="0" smtClean="0"/>
              <a:t>fascia which </a:t>
            </a:r>
            <a:r>
              <a:rPr lang="en-US" sz="3000" b="1" dirty="0" smtClean="0"/>
              <a:t>is organized into several distinct layers</a:t>
            </a:r>
          </a:p>
          <a:p>
            <a:pPr algn="l">
              <a:buNone/>
            </a:pPr>
            <a:r>
              <a:rPr lang="en-US" b="1" dirty="0" smtClean="0">
                <a:solidFill>
                  <a:srgbClr val="0070C0"/>
                </a:solidFill>
              </a:rPr>
              <a:t>1.an investing </a:t>
            </a:r>
            <a:r>
              <a:rPr lang="en-US" b="1" dirty="0" smtClean="0">
                <a:solidFill>
                  <a:srgbClr val="0070C0"/>
                </a:solidFill>
              </a:rPr>
              <a:t>layer</a:t>
            </a:r>
            <a:r>
              <a:rPr lang="en-US" b="1" dirty="0" smtClean="0">
                <a:solidFill>
                  <a:srgbClr val="0070C0"/>
                </a:solidFill>
              </a:rPr>
              <a:t>:</a:t>
            </a:r>
            <a:r>
              <a:rPr lang="en-US" b="1" dirty="0" smtClean="0"/>
              <a:t> </a:t>
            </a:r>
            <a:r>
              <a:rPr lang="en-US" b="1" dirty="0" smtClean="0"/>
              <a:t>which surrounds all structures in the neck; </a:t>
            </a:r>
          </a:p>
          <a:p>
            <a:pPr algn="l">
              <a:buNone/>
            </a:pPr>
            <a:r>
              <a:rPr lang="en-US" b="1" dirty="0" smtClean="0">
                <a:solidFill>
                  <a:srgbClr val="0070C0"/>
                </a:solidFill>
              </a:rPr>
              <a:t>2.the </a:t>
            </a:r>
            <a:r>
              <a:rPr lang="en-US" b="1" dirty="0" err="1" smtClean="0">
                <a:solidFill>
                  <a:srgbClr val="0070C0"/>
                </a:solidFill>
              </a:rPr>
              <a:t>prevertebral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layer</a:t>
            </a:r>
            <a:r>
              <a:rPr lang="en-US" b="1" dirty="0" smtClean="0">
                <a:solidFill>
                  <a:srgbClr val="0070C0"/>
                </a:solidFill>
              </a:rPr>
              <a:t>:</a:t>
            </a:r>
            <a:r>
              <a:rPr lang="en-US" b="1" dirty="0" smtClean="0"/>
              <a:t> </a:t>
            </a:r>
            <a:r>
              <a:rPr lang="en-US" b="1" dirty="0" smtClean="0"/>
              <a:t>which surrounds the vertebral column and the deep muscles associated with the back; </a:t>
            </a:r>
          </a:p>
          <a:p>
            <a:pPr algn="l">
              <a:buNone/>
            </a:pPr>
            <a:r>
              <a:rPr lang="en-US" b="1" dirty="0" smtClean="0">
                <a:solidFill>
                  <a:srgbClr val="0070C0"/>
                </a:solidFill>
              </a:rPr>
              <a:t>3.the </a:t>
            </a:r>
            <a:r>
              <a:rPr lang="en-US" b="1" dirty="0" err="1" smtClean="0">
                <a:solidFill>
                  <a:srgbClr val="0070C0"/>
                </a:solidFill>
              </a:rPr>
              <a:t>pretracheal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layer</a:t>
            </a:r>
            <a:r>
              <a:rPr lang="en-US" b="1" dirty="0" smtClean="0">
                <a:solidFill>
                  <a:srgbClr val="0070C0"/>
                </a:solidFill>
              </a:rPr>
              <a:t>:</a:t>
            </a:r>
            <a:r>
              <a:rPr lang="en-US" b="1" dirty="0" smtClean="0"/>
              <a:t> </a:t>
            </a:r>
            <a:r>
              <a:rPr lang="en-US" b="1" dirty="0" smtClean="0"/>
              <a:t>which encloses the viscera of the </a:t>
            </a:r>
            <a:r>
              <a:rPr lang="en-US" b="1" dirty="0" smtClean="0"/>
              <a:t>neck.</a:t>
            </a:r>
            <a:endParaRPr lang="en-US" b="1" dirty="0" smtClean="0"/>
          </a:p>
          <a:p>
            <a:pPr algn="l">
              <a:buNone/>
            </a:pPr>
            <a:r>
              <a:rPr lang="en-US" b="1" dirty="0" smtClean="0">
                <a:solidFill>
                  <a:srgbClr val="0070C0"/>
                </a:solidFill>
              </a:rPr>
              <a:t>4.the carotid </a:t>
            </a:r>
            <a:r>
              <a:rPr lang="en-US" b="1" dirty="0" smtClean="0">
                <a:solidFill>
                  <a:srgbClr val="0070C0"/>
                </a:solidFill>
              </a:rPr>
              <a:t>sheaths</a:t>
            </a:r>
            <a:r>
              <a:rPr lang="en-US" b="1" dirty="0" smtClean="0">
                <a:solidFill>
                  <a:srgbClr val="0070C0"/>
                </a:solidFill>
              </a:rPr>
              <a:t>:</a:t>
            </a:r>
            <a:r>
              <a:rPr lang="en-US" b="1" dirty="0" smtClean="0"/>
              <a:t> </a:t>
            </a:r>
            <a:r>
              <a:rPr lang="en-US" b="1" dirty="0" smtClean="0"/>
              <a:t>which receive a contribution from the other three </a:t>
            </a:r>
            <a:r>
              <a:rPr lang="en-US" b="1" dirty="0" err="1" smtClean="0"/>
              <a:t>fascial</a:t>
            </a:r>
            <a:r>
              <a:rPr lang="en-US" b="1" dirty="0" smtClean="0"/>
              <a:t> layers and surround the two major neurovascular bundles on either side of the neck. </a:t>
            </a:r>
          </a:p>
          <a:p>
            <a:pPr algn="l">
              <a:buNone/>
            </a:pP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8670"/>
            <a:ext cx="8472518" cy="5197493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sz="3900" b="1" dirty="0" smtClean="0">
                <a:solidFill>
                  <a:srgbClr val="0070C0"/>
                </a:solidFill>
              </a:rPr>
              <a:t>Carotid sheath</a:t>
            </a:r>
          </a:p>
          <a:p>
            <a:pPr algn="l">
              <a:buNone/>
            </a:pPr>
            <a:r>
              <a:rPr lang="en-US" dirty="0" smtClean="0"/>
              <a:t>•Each </a:t>
            </a:r>
            <a:r>
              <a:rPr lang="en-US" b="1" dirty="0" smtClean="0"/>
              <a:t>carotid </a:t>
            </a:r>
            <a:r>
              <a:rPr lang="en-US" b="1" dirty="0" smtClean="0"/>
              <a:t>sheath is </a:t>
            </a:r>
            <a:r>
              <a:rPr lang="en-US" b="1" dirty="0" smtClean="0"/>
              <a:t>a column of fascia that surrounds the </a:t>
            </a:r>
            <a:r>
              <a:rPr lang="en-US" b="1" dirty="0" smtClean="0">
                <a:solidFill>
                  <a:srgbClr val="FF0000"/>
                </a:solidFill>
              </a:rPr>
              <a:t>common carotid artery, the internal carotid artery,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chemeClr val="tx2"/>
                </a:solidFill>
              </a:rPr>
              <a:t>the internal jugular vein</a:t>
            </a:r>
            <a:r>
              <a:rPr lang="en-US" b="1" dirty="0" smtClean="0"/>
              <a:t>, and the </a:t>
            </a:r>
            <a:r>
              <a:rPr lang="en-US" b="1" dirty="0" err="1" smtClean="0">
                <a:solidFill>
                  <a:srgbClr val="FFC000"/>
                </a:solidFill>
              </a:rPr>
              <a:t>vagus</a:t>
            </a:r>
            <a:r>
              <a:rPr lang="en-US" b="1" dirty="0" smtClean="0">
                <a:solidFill>
                  <a:srgbClr val="FFC000"/>
                </a:solidFill>
              </a:rPr>
              <a:t> nerve </a:t>
            </a:r>
            <a:r>
              <a:rPr lang="en-US" b="1" dirty="0" smtClean="0"/>
              <a:t>as these structures pass through the neck.</a:t>
            </a:r>
          </a:p>
          <a:p>
            <a:pPr algn="l">
              <a:buNone/>
            </a:pPr>
            <a:r>
              <a:rPr lang="en-US" dirty="0" smtClean="0"/>
              <a:t>•It receives contributions from the investing, </a:t>
            </a:r>
            <a:r>
              <a:rPr lang="en-US" dirty="0" err="1" smtClean="0"/>
              <a:t>prevertebral</a:t>
            </a:r>
            <a:r>
              <a:rPr lang="en-US" dirty="0" smtClean="0"/>
              <a:t>, and </a:t>
            </a:r>
            <a:r>
              <a:rPr lang="en-US" dirty="0" err="1" smtClean="0"/>
              <a:t>pretracheal</a:t>
            </a:r>
            <a:r>
              <a:rPr lang="en-US" dirty="0" smtClean="0"/>
              <a:t> layers, though the extent of each component's contribution varies</a:t>
            </a:r>
          </a:p>
          <a:p>
            <a:pPr algn="l">
              <a:buNone/>
            </a:pP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Contents of carotid sheath</a:t>
            </a:r>
            <a:endParaRPr lang="ar-IQ" sz="4000" b="1" dirty="0">
              <a:solidFill>
                <a:srgbClr val="0070C0"/>
              </a:solidFill>
            </a:endParaRPr>
          </a:p>
        </p:txBody>
      </p:sp>
      <p:pic>
        <p:nvPicPr>
          <p:cNvPr id="4098" name="Picture 2" descr="C:\Users\م\Downloads\FullSizeRender (5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56422" y="1600200"/>
            <a:ext cx="5431156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م\Downloads\FullSizeRender (7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500174"/>
            <a:ext cx="6429420" cy="4929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Structures Palpated Laterally</a:t>
            </a:r>
            <a:endParaRPr lang="ar-IQ" sz="36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33400" indent="-533400" algn="l" rtl="0">
              <a:lnSpc>
                <a:spcPct val="90000"/>
              </a:lnSpc>
            </a:pPr>
            <a:r>
              <a:rPr lang="en-US" sz="2800" b="1" dirty="0" err="1" smtClean="0"/>
              <a:t>Sternocleido</a:t>
            </a:r>
            <a:r>
              <a:rPr lang="en-US" sz="2800" b="1" dirty="0" smtClean="0"/>
              <a:t>-mastoid muscle</a:t>
            </a:r>
          </a:p>
          <a:p>
            <a:pPr marL="533400" indent="-533400" algn="l" rtl="0">
              <a:lnSpc>
                <a:spcPct val="90000"/>
              </a:lnSpc>
            </a:pPr>
            <a:endParaRPr lang="en-US" sz="2800" b="1" dirty="0" smtClean="0"/>
          </a:p>
          <a:p>
            <a:pPr marL="533400" indent="-533400" algn="l" rtl="0">
              <a:lnSpc>
                <a:spcPct val="90000"/>
              </a:lnSpc>
            </a:pPr>
            <a:r>
              <a:rPr lang="en-US" sz="2800" b="1" dirty="0" err="1" smtClean="0"/>
              <a:t>Trapezius</a:t>
            </a:r>
            <a:r>
              <a:rPr lang="en-US" sz="2800" b="1" dirty="0" smtClean="0"/>
              <a:t> muscle</a:t>
            </a:r>
          </a:p>
          <a:p>
            <a:pPr marL="533400" indent="-533400" algn="l" rtl="0">
              <a:lnSpc>
                <a:spcPct val="90000"/>
              </a:lnSpc>
            </a:pPr>
            <a:endParaRPr lang="en-US" sz="2800" b="1" dirty="0" smtClean="0"/>
          </a:p>
          <a:p>
            <a:pPr marL="533400" indent="-533400" algn="l" rtl="0">
              <a:lnSpc>
                <a:spcPct val="90000"/>
              </a:lnSpc>
            </a:pPr>
            <a:r>
              <a:rPr lang="en-US" sz="2800" b="1" dirty="0" smtClean="0"/>
              <a:t>External jugular veins</a:t>
            </a:r>
          </a:p>
          <a:p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م\Downloads\FullSizeRender (10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928670"/>
            <a:ext cx="6858047" cy="51974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0070C0"/>
                </a:solidFill>
              </a:rPr>
              <a:t>Muscles of the neck</a:t>
            </a:r>
            <a:endParaRPr lang="ar-IQ" sz="4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071546"/>
            <a:ext cx="6643734" cy="4439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</TotalTime>
  <Words>1061</Words>
  <PresentationFormat>عرض على الشاشة (3:4)‏</PresentationFormat>
  <Paragraphs>192</Paragraphs>
  <Slides>44</Slides>
  <Notes>2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44</vt:i4>
      </vt:variant>
    </vt:vector>
  </HeadingPairs>
  <TitlesOfParts>
    <vt:vector size="45" baseType="lpstr">
      <vt:lpstr>سمة Office</vt:lpstr>
      <vt:lpstr>Muscles and fascial plane of the neck </vt:lpstr>
      <vt:lpstr>Structures Palpated in the Midline</vt:lpstr>
      <vt:lpstr>الشريحة 3</vt:lpstr>
      <vt:lpstr>Structures Palpated Posteriorly</vt:lpstr>
      <vt:lpstr>الشريحة 5</vt:lpstr>
      <vt:lpstr>Structures Palpated Laterally</vt:lpstr>
      <vt:lpstr>الشريحة 7</vt:lpstr>
      <vt:lpstr>Muscles of the neck</vt:lpstr>
      <vt:lpstr>الشريحة 9</vt:lpstr>
      <vt:lpstr>Anterior view of neck muscles </vt:lpstr>
      <vt:lpstr>الشريحة 11</vt:lpstr>
      <vt:lpstr>الشريحة 12</vt:lpstr>
      <vt:lpstr>Platysma muscle</vt:lpstr>
      <vt:lpstr>الشريحة 14</vt:lpstr>
      <vt:lpstr>Sternocleidomastoid Muscle</vt:lpstr>
      <vt:lpstr>sternocleidomastoid</vt:lpstr>
      <vt:lpstr>Trapezius Muscle</vt:lpstr>
      <vt:lpstr>Trapezius muscle</vt:lpstr>
      <vt:lpstr>Trapezius muscle</vt:lpstr>
      <vt:lpstr>I.  Infrahyoid Muscles</vt:lpstr>
      <vt:lpstr>Infrahyoid Muscles</vt:lpstr>
      <vt:lpstr>Infra-hyoid muscles</vt:lpstr>
      <vt:lpstr>Infra-hyoid muscles </vt:lpstr>
      <vt:lpstr>Suprahyoid Muscles</vt:lpstr>
      <vt:lpstr>II. Suprahyoid Muscles</vt:lpstr>
      <vt:lpstr>الشريحة 26</vt:lpstr>
      <vt:lpstr>الشريحة 27</vt:lpstr>
      <vt:lpstr>Suprahyoid muscles, lateral and inferior view</vt:lpstr>
      <vt:lpstr>Muscles in the anterior triangle of the neck</vt:lpstr>
      <vt:lpstr>Carotid system </vt:lpstr>
      <vt:lpstr>Branches of the external carotid artery</vt:lpstr>
      <vt:lpstr>الشريحة 32</vt:lpstr>
      <vt:lpstr>Muscles associated with the posterior triangle of the neck</vt:lpstr>
      <vt:lpstr>Muscles of the  posterior triangle of the neck </vt:lpstr>
      <vt:lpstr>Prevertebral and lateral muscles</vt:lpstr>
      <vt:lpstr>Prevertebral and lateral muscles</vt:lpstr>
      <vt:lpstr>Fascial planes of the neck</vt:lpstr>
      <vt:lpstr>الشريحة 38</vt:lpstr>
      <vt:lpstr>Fascia of neck, transverse view</vt:lpstr>
      <vt:lpstr>الشريحة 40</vt:lpstr>
      <vt:lpstr>الشريحة 41</vt:lpstr>
      <vt:lpstr>الشريحة 42</vt:lpstr>
      <vt:lpstr>الشريحة 43</vt:lpstr>
      <vt:lpstr>Contents of carotid sheath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Muscles and fascial plane of the neck </dc:title>
  <dc:creator>Ibrahim</dc:creator>
  <cp:lastModifiedBy>م</cp:lastModifiedBy>
  <cp:revision>78</cp:revision>
  <dcterms:created xsi:type="dcterms:W3CDTF">2013-12-11T17:57:18Z</dcterms:created>
  <dcterms:modified xsi:type="dcterms:W3CDTF">2020-02-25T14:59:30Z</dcterms:modified>
</cp:coreProperties>
</file>